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BB188EB-2382-47B9-83A1-712C23882D66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36BFCCA5-FBFD-4BAB-83F0-2AF2B27CC61A}">
          <p14:sldIdLst>
            <p14:sldId id="262"/>
          </p14:sldIdLst>
        </p14:section>
        <p14:section name="Раздел без заголовка" id="{3E48D4E7-D9B4-4EAE-A552-64B7B9D7B11D}">
          <p14:sldIdLst>
            <p14:sldId id="265"/>
            <p14:sldId id="266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060" autoAdjust="0"/>
  </p:normalViewPr>
  <p:slideViewPr>
    <p:cSldViewPr>
      <p:cViewPr>
        <p:scale>
          <a:sx n="80" d="100"/>
          <a:sy n="80" d="100"/>
        </p:scale>
        <p:origin x="-2074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092E-8835-4853-AE43-0D166A45D6B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03E5-4BB5-4B94-A2D2-3D0056AC1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5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C03E5-4BB5-4B94-A2D2-3D0056AC1AE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33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C03E5-4BB5-4B94-A2D2-3D0056AC1AE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18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64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69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05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72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81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01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46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43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77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9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39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tx2">
                <a:lumMod val="20000"/>
                <a:lumOff val="80000"/>
              </a:schemeClr>
            </a:gs>
            <a:gs pos="88000">
              <a:schemeClr val="bg1"/>
            </a:gs>
            <a:gs pos="1000">
              <a:schemeClr val="bg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9714-8961-4207-93B4-56E15D97D2CD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68D5-1002-4B29-9578-F465F221A4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65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2448272"/>
          </a:xfrm>
        </p:spPr>
        <p:txBody>
          <a:bodyPr>
            <a:noAutofit/>
          </a:bodyPr>
          <a:lstStyle/>
          <a:p>
            <a:pPr algn="l"/>
            <a:r>
              <a:rPr lang="en-US" sz="23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+mn-lt"/>
                <a:cs typeface="Times New Roman" pitchFamily="18" charset="0"/>
              </a:rPr>
              <a:t>Компания  «Торговый </a:t>
            </a:r>
            <a:r>
              <a:rPr lang="en-US" sz="2300" b="1" dirty="0" smtClean="0">
                <a:latin typeface="+mn-lt"/>
                <a:cs typeface="Times New Roman" pitchFamily="18" charset="0"/>
              </a:rPr>
              <a:t>Do</a:t>
            </a:r>
            <a:r>
              <a:rPr lang="ru-RU" sz="2300" b="1" dirty="0" smtClean="0">
                <a:latin typeface="+mn-lt"/>
                <a:cs typeface="Times New Roman" pitchFamily="18" charset="0"/>
              </a:rPr>
              <a:t>м Санта» предлагает широкий спектр современного, эргономичного отопительного оборудования, которое отвечает высоким технологическим  требованиям.  Специалисты Компании подберут </a:t>
            </a:r>
            <a:r>
              <a:rPr lang="en-US" sz="23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+mn-lt"/>
                <a:cs typeface="Times New Roman" pitchFamily="18" charset="0"/>
              </a:rPr>
              <a:t>необходимое оборудование для Вашей системы отопления, включая все комплектующие.</a:t>
            </a:r>
            <a:r>
              <a:rPr lang="en-US" sz="2300" b="1" dirty="0" smtClean="0">
                <a:latin typeface="+mn-lt"/>
                <a:cs typeface="Times New Roman" pitchFamily="18" charset="0"/>
              </a:rPr>
              <a:t/>
            </a:r>
            <a:br>
              <a:rPr lang="en-US" sz="2300" b="1" dirty="0" smtClean="0">
                <a:latin typeface="+mn-lt"/>
                <a:cs typeface="Times New Roman" pitchFamily="18" charset="0"/>
              </a:rPr>
            </a:br>
            <a:r>
              <a:rPr lang="ru-RU" sz="2300" b="1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В ассортименте поставляемого оборудования:</a:t>
            </a:r>
            <a:r>
              <a:rPr lang="en-US" sz="2300" b="1" dirty="0">
                <a:latin typeface="+mn-lt"/>
                <a:cs typeface="Times New Roman" pitchFamily="18" charset="0"/>
              </a:rPr>
              <a:t/>
            </a:r>
            <a:br>
              <a:rPr lang="en-US" sz="2300" b="1" dirty="0">
                <a:latin typeface="+mn-lt"/>
                <a:cs typeface="Times New Roman" pitchFamily="18" charset="0"/>
              </a:rPr>
            </a:br>
            <a:r>
              <a:rPr lang="en-US" sz="2000" b="1" dirty="0" smtClean="0"/>
              <a:t>♦ </a:t>
            </a:r>
            <a:r>
              <a:rPr lang="ru-RU" sz="2000" b="1" dirty="0" smtClean="0"/>
              <a:t>Радиаторы</a:t>
            </a:r>
            <a:br>
              <a:rPr lang="ru-RU" sz="2000" b="1" dirty="0" smtClean="0"/>
            </a:br>
            <a:r>
              <a:rPr lang="ru-RU" sz="2000" b="1" dirty="0" smtClean="0"/>
              <a:t>♦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Конвекторы</a:t>
            </a:r>
            <a:br>
              <a:rPr lang="ru-RU" sz="2000" b="1" dirty="0" smtClean="0"/>
            </a:br>
            <a:r>
              <a:rPr lang="ru-RU" sz="2000" b="1" dirty="0" smtClean="0"/>
              <a:t>♦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Дизайн-радиаторы</a:t>
            </a:r>
            <a:br>
              <a:rPr lang="ru-RU" sz="2000" b="1" dirty="0" smtClean="0"/>
            </a:br>
            <a:r>
              <a:rPr lang="ru-RU" sz="2000" b="1" dirty="0" smtClean="0"/>
              <a:t>♦</a:t>
            </a:r>
            <a:r>
              <a:rPr lang="en-US" sz="2000" b="1" dirty="0" smtClean="0"/>
              <a:t> </a:t>
            </a:r>
            <a:r>
              <a:rPr lang="ru-RU" sz="2000" b="1" dirty="0" smtClean="0"/>
              <a:t>Радиаторы для ванных комнат</a:t>
            </a:r>
            <a:br>
              <a:rPr lang="ru-RU" sz="2000" b="1" dirty="0" smtClean="0"/>
            </a:br>
            <a:r>
              <a:rPr lang="ru-RU" sz="2000" b="1" dirty="0" smtClean="0"/>
              <a:t>♦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Котлы отопления</a:t>
            </a:r>
            <a:br>
              <a:rPr lang="ru-RU" sz="2000" b="1" dirty="0" smtClean="0"/>
            </a:br>
            <a:r>
              <a:rPr lang="ru-RU" sz="2000" b="1" dirty="0" smtClean="0"/>
              <a:t>♦</a:t>
            </a:r>
            <a:r>
              <a:rPr lang="en-US" sz="2000" b="1" dirty="0" smtClean="0"/>
              <a:t> </a:t>
            </a:r>
            <a:r>
              <a:rPr lang="ru-RU" sz="2000" b="1" dirty="0" smtClean="0"/>
              <a:t>Лучевые системы отопления</a:t>
            </a:r>
            <a:br>
              <a:rPr lang="ru-RU" sz="2000" b="1" dirty="0" smtClean="0"/>
            </a:br>
            <a:r>
              <a:rPr lang="ru-RU" sz="2000" b="1" dirty="0" smtClean="0"/>
              <a:t>♦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Системы труб и фитингов</a:t>
            </a:r>
            <a:br>
              <a:rPr lang="ru-RU" sz="2000" b="1" dirty="0" smtClean="0"/>
            </a:br>
            <a:r>
              <a:rPr lang="ru-RU" sz="2000" b="1" dirty="0" smtClean="0"/>
              <a:t>♦</a:t>
            </a:r>
            <a:r>
              <a:rPr lang="en-US" sz="2000" b="1" dirty="0" smtClean="0"/>
              <a:t> </a:t>
            </a:r>
            <a:r>
              <a:rPr lang="ru-RU" sz="2000" b="1" dirty="0" smtClean="0"/>
              <a:t>Запорно-регулирующая арматура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13" y="260648"/>
            <a:ext cx="3792091" cy="7480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8986" y="6315070"/>
            <a:ext cx="208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www.tds-santa.ru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pic>
        <p:nvPicPr>
          <p:cNvPr id="1033" name="Picture 9" descr="E:\22,02,2015\Диск Д\САЙТ\Фото для сайта\1\3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024336" cy="20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34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00" y="273600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200" b="1" dirty="0" smtClean="0"/>
              <a:t>Бренды, представляемые компанией «</a:t>
            </a:r>
            <a:r>
              <a:rPr lang="en-US" sz="2200" b="1" dirty="0" smtClean="0"/>
              <a:t>TDC</a:t>
            </a:r>
            <a:r>
              <a:rPr lang="ru-RU" sz="2200" b="1" dirty="0" smtClean="0"/>
              <a:t>» на Российском рынке:</a:t>
            </a:r>
            <a:br>
              <a:rPr lang="ru-RU" sz="2200" b="1" dirty="0" smtClean="0"/>
            </a:br>
            <a:r>
              <a:rPr lang="ru-RU" sz="800" b="1" dirty="0"/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000" b="1" u="sng" dirty="0" smtClean="0">
                <a:solidFill>
                  <a:srgbClr val="0070C0"/>
                </a:solidFill>
              </a:rPr>
              <a:t>КОНВЕКТОРЫ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000" b="1" dirty="0" smtClean="0"/>
              <a:t>♦ Varmann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/>
              <a:t>♦ </a:t>
            </a:r>
            <a:r>
              <a:rPr lang="en-US" sz="2000" b="1" dirty="0" err="1" smtClean="0"/>
              <a:t>Vitron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♦ </a:t>
            </a:r>
            <a:r>
              <a:rPr lang="en-US" sz="2000" b="1" dirty="0"/>
              <a:t>Eva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♦ </a:t>
            </a:r>
            <a:r>
              <a:rPr lang="en-US" sz="2000" b="1" dirty="0" err="1" smtClean="0"/>
              <a:t>Itermic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r>
              <a:rPr lang="en-US" sz="2000" b="1" dirty="0" smtClean="0"/>
              <a:t>♦ </a:t>
            </a:r>
            <a:r>
              <a:rPr lang="en-US" sz="2000" b="1" dirty="0" err="1" smtClean="0"/>
              <a:t>Kampmann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♦ </a:t>
            </a:r>
            <a:r>
              <a:rPr lang="en-US" sz="2000" b="1" dirty="0" err="1" smtClean="0"/>
              <a:t>Minib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♦ ISOTERM</a:t>
            </a:r>
            <a:br>
              <a:rPr lang="en-US" sz="2000" b="1" dirty="0" smtClean="0"/>
            </a:br>
            <a:r>
              <a:rPr lang="en-US" sz="2000" b="1" dirty="0" smtClean="0"/>
              <a:t>♦ ND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♦ </a:t>
            </a:r>
            <a:r>
              <a:rPr lang="en-US" sz="2000" b="1" dirty="0" err="1" smtClean="0"/>
              <a:t>Mohlenhoff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♦ </a:t>
            </a:r>
            <a:r>
              <a:rPr lang="en-US" sz="2000" b="1" dirty="0" err="1" smtClean="0"/>
              <a:t>Jaga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/>
              <a:t>♦ </a:t>
            </a:r>
            <a:r>
              <a:rPr lang="ru-RU" sz="2000" b="1" dirty="0" smtClean="0"/>
              <a:t>Бриз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♦ </a:t>
            </a:r>
            <a:r>
              <a:rPr lang="ru-RU" sz="2000" b="1" dirty="0" err="1" smtClean="0"/>
              <a:t>Элегант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4289" y="6150525"/>
            <a:ext cx="2585549" cy="692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8000" b="1" dirty="0" smtClean="0">
                <a:solidFill>
                  <a:srgbClr val="0070C0"/>
                </a:solidFill>
              </a:rPr>
              <a:t>     </a:t>
            </a:r>
            <a:r>
              <a:rPr lang="en-US" sz="8000" b="1" u="sng" dirty="0" smtClean="0">
                <a:solidFill>
                  <a:srgbClr val="0070C0"/>
                </a:solidFill>
              </a:rPr>
              <a:t>www.tds-santa.ru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87" b="2097"/>
          <a:stretch/>
        </p:blipFill>
        <p:spPr bwMode="auto">
          <a:xfrm>
            <a:off x="3249067" y="2447773"/>
            <a:ext cx="2286000" cy="133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E:\22,02,2015\Диск Д\САЙТ\Фото для сайта\Предпочтительно для слайдов\__b_REGULUS-system_CANAL_realizacja_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6" b="4005"/>
          <a:stretch/>
        </p:blipFill>
        <p:spPr bwMode="auto">
          <a:xfrm>
            <a:off x="3249067" y="4077002"/>
            <a:ext cx="2286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9986" y="4077002"/>
            <a:ext cx="2588869" cy="1728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794" b="2475"/>
          <a:stretch/>
        </p:blipFill>
        <p:spPr>
          <a:xfrm>
            <a:off x="5809986" y="2447773"/>
            <a:ext cx="2588400" cy="13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72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00" y="749300"/>
            <a:ext cx="8229600" cy="57040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Бренды</a:t>
            </a:r>
            <a:r>
              <a:rPr lang="ru-RU" sz="2400" b="1" dirty="0"/>
              <a:t>,</a:t>
            </a:r>
            <a:r>
              <a:rPr lang="ru-RU" sz="2400" b="1" dirty="0" smtClean="0"/>
              <a:t> представляемые компанией  «</a:t>
            </a:r>
            <a:r>
              <a:rPr lang="en-US" sz="2400" b="1" dirty="0" smtClean="0"/>
              <a:t>TDC</a:t>
            </a:r>
            <a:r>
              <a:rPr lang="ru-RU" sz="2400" b="1" dirty="0" smtClean="0"/>
              <a:t>» на Российском рынке: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200" b="1" u="sng" dirty="0" smtClean="0">
                <a:solidFill>
                  <a:srgbClr val="0070C0"/>
                </a:solidFill>
              </a:rPr>
              <a:t>РАДИАТОРЫ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♦ ЛИДЕЯ</a:t>
            </a:r>
            <a:br>
              <a:rPr lang="ru-RU" sz="2200" b="1" dirty="0" smtClean="0"/>
            </a:br>
            <a:r>
              <a:rPr lang="en-US" sz="2200" b="1" dirty="0" smtClean="0"/>
              <a:t>♦</a:t>
            </a:r>
            <a:r>
              <a:rPr lang="ru-RU" sz="2200" b="1" dirty="0" smtClean="0"/>
              <a:t> </a:t>
            </a:r>
            <a:r>
              <a:rPr lang="en-US" sz="2200" b="1" dirty="0" smtClean="0"/>
              <a:t>DiaNorm</a:t>
            </a:r>
            <a:br>
              <a:rPr lang="en-US" sz="2200" b="1" dirty="0" smtClean="0"/>
            </a:br>
            <a:r>
              <a:rPr lang="en-US" sz="2200" b="1" dirty="0" smtClean="0"/>
              <a:t>♦ </a:t>
            </a:r>
            <a:r>
              <a:rPr lang="en-US" sz="2200" b="1" dirty="0"/>
              <a:t>PRADO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♦ Vogel&amp;Noot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>♦ Irsap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en-US" sz="2200" b="1" dirty="0" smtClean="0"/>
              <a:t>♦</a:t>
            </a:r>
            <a:r>
              <a:rPr lang="ru-RU" sz="2200" b="1" dirty="0" smtClean="0"/>
              <a:t> </a:t>
            </a:r>
            <a:r>
              <a:rPr lang="en-US" sz="2200" b="1" dirty="0" smtClean="0"/>
              <a:t>Korado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>♦ Kermi</a:t>
            </a:r>
            <a:br>
              <a:rPr lang="en-US" sz="2200" b="1" dirty="0" smtClean="0"/>
            </a:br>
            <a:r>
              <a:rPr lang="en-US" sz="2200" b="1" dirty="0" smtClean="0"/>
              <a:t>♦ </a:t>
            </a:r>
            <a:r>
              <a:rPr lang="ru-RU" sz="2200" b="1" dirty="0" smtClean="0"/>
              <a:t>Гармония</a:t>
            </a:r>
            <a:br>
              <a:rPr lang="ru-RU" sz="2200" b="1" dirty="0" smtClean="0"/>
            </a:br>
            <a:r>
              <a:rPr lang="en-US" sz="2200" b="1" dirty="0" smtClean="0"/>
              <a:t>♦</a:t>
            </a:r>
            <a:r>
              <a:rPr lang="ru-RU" sz="2200" b="1" dirty="0" smtClean="0"/>
              <a:t> РС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 smtClean="0"/>
              <a:t>♦ Purmo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113" y="1844823"/>
            <a:ext cx="4109838" cy="3314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5" y="4682385"/>
            <a:ext cx="1713071" cy="1296202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2132" y="6345827"/>
            <a:ext cx="208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www.tds-santa.ru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797152"/>
            <a:ext cx="1962008" cy="10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41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14" y="1139751"/>
            <a:ext cx="8229600" cy="4752528"/>
          </a:xfrm>
        </p:spPr>
        <p:txBody>
          <a:bodyPr/>
          <a:lstStyle/>
          <a:p>
            <a:pPr algn="l"/>
            <a:r>
              <a:rPr lang="ru-RU" sz="2400" b="1" dirty="0" smtClean="0"/>
              <a:t>Бренды представляемые «</a:t>
            </a:r>
            <a:r>
              <a:rPr lang="en-US" sz="2400" b="1" dirty="0" smtClean="0"/>
              <a:t>TDC</a:t>
            </a:r>
            <a:r>
              <a:rPr lang="ru-RU" sz="2400" b="1" dirty="0" smtClean="0"/>
              <a:t>»  на Российском рынке: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ДИЗАЙН РАДИАТОРЫ</a:t>
            </a:r>
            <a:r>
              <a:rPr lang="en-US" sz="2400" b="1" u="sng" dirty="0" smtClean="0">
                <a:solidFill>
                  <a:srgbClr val="0070C0"/>
                </a:solidFill>
              </a:rPr>
              <a:t/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♦ Varmann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♦</a:t>
            </a:r>
            <a:r>
              <a:rPr lang="ru-RU" sz="2400" b="1" dirty="0" smtClean="0"/>
              <a:t> </a:t>
            </a:r>
            <a:r>
              <a:rPr lang="en-US" sz="2400" b="1" dirty="0"/>
              <a:t>EXEMET Retro </a:t>
            </a:r>
            <a:r>
              <a:rPr lang="ru-RU" sz="2400" b="1" dirty="0"/>
              <a:t>чугун</a:t>
            </a:r>
            <a:r>
              <a:rPr lang="en-US" sz="2400" b="1" dirty="0"/>
              <a:t> </a:t>
            </a:r>
            <a:r>
              <a:rPr lang="en-US" sz="2400" b="1" dirty="0" smtClean="0"/>
              <a:t>IDO</a:t>
            </a:r>
            <a:br>
              <a:rPr lang="en-US" sz="2400" b="1" dirty="0" smtClean="0"/>
            </a:br>
            <a:r>
              <a:rPr lang="en-US" sz="2400" b="1" dirty="0" smtClean="0"/>
              <a:t>♦ VOGEL&amp;NOOT</a:t>
            </a:r>
            <a:br>
              <a:rPr lang="en-US" sz="2400" b="1" dirty="0" smtClean="0"/>
            </a:br>
            <a:r>
              <a:rPr lang="ru-RU" sz="2400" b="1" dirty="0" smtClean="0"/>
              <a:t>♦ Стальные Трубчатые 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Радиаторы </a:t>
            </a:r>
            <a:r>
              <a:rPr lang="en-US" sz="2400" b="1" dirty="0" err="1" smtClean="0"/>
              <a:t>Zehnder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♦ IRSAP</a:t>
            </a:r>
            <a:r>
              <a:rPr lang="ru-RU" sz="2400" b="1" dirty="0"/>
              <a:t>-трубчатые </a:t>
            </a:r>
            <a:br>
              <a:rPr lang="ru-RU" sz="2400" b="1" dirty="0"/>
            </a:br>
            <a:r>
              <a:rPr lang="en-US" sz="2400" b="1" dirty="0"/>
              <a:t>♦ </a:t>
            </a:r>
            <a:r>
              <a:rPr lang="en-US" sz="2400" b="1" dirty="0" err="1" smtClean="0"/>
              <a:t>Regulus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3923928" cy="5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85214"/>
            <a:ext cx="2287357" cy="276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8771" y="4232389"/>
            <a:ext cx="2160240" cy="214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8880" y="6377622"/>
            <a:ext cx="208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www.tds-santa.ru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22,02,2015\Диск Д\САЙТ\Фото для сайта\Предпочтительно для слайдов\Радиаторы  в ин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6262" y="1916832"/>
            <a:ext cx="2008198" cy="217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843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17" y="2780928"/>
            <a:ext cx="8229600" cy="2068903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700" b="1" dirty="0" smtClean="0"/>
              <a:t>Бренды представляемые компанией «</a:t>
            </a:r>
            <a:r>
              <a:rPr lang="en-US" sz="2700" b="1" dirty="0" smtClean="0"/>
              <a:t>TDC</a:t>
            </a:r>
            <a:r>
              <a:rPr lang="ru-RU" sz="2700" b="1" dirty="0" smtClean="0"/>
              <a:t>»</a:t>
            </a:r>
            <a:r>
              <a:rPr lang="en-US" sz="2700" b="1" dirty="0" smtClean="0"/>
              <a:t> </a:t>
            </a:r>
            <a:r>
              <a:rPr lang="ru-RU" sz="2700" b="1" dirty="0" smtClean="0"/>
              <a:t>на Российском рынке:</a:t>
            </a:r>
            <a:br>
              <a:rPr lang="ru-RU" sz="2700" b="1" dirty="0" smtClean="0"/>
            </a:br>
            <a:r>
              <a:rPr lang="en-US" sz="1800" b="1" dirty="0" smtClean="0"/>
              <a:t>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400" b="1" u="sng" dirty="0" smtClean="0">
                <a:solidFill>
                  <a:srgbClr val="0070C0"/>
                </a:solidFill>
              </a:rPr>
              <a:t>СИСТЕМЫ ТРУБ И ФИТИНГОВ 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400" b="1" dirty="0" smtClean="0"/>
              <a:t>♦ VIEGA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/>
              <a:t>♦ </a:t>
            </a:r>
            <a:r>
              <a:rPr lang="en-US" sz="2400" b="1" smtClean="0"/>
              <a:t>SANHA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♦ TECE</a:t>
            </a:r>
            <a:br>
              <a:rPr lang="en-US" sz="2400" b="1" dirty="0" smtClean="0"/>
            </a:br>
            <a:r>
              <a:rPr lang="en-US" sz="2400" b="1" dirty="0" smtClean="0"/>
              <a:t>♦ SANEXT</a:t>
            </a:r>
            <a:br>
              <a:rPr lang="en-US" sz="24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АРМАТУРА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>♦ </a:t>
            </a:r>
            <a:r>
              <a:rPr lang="en-US" sz="2400" b="1" dirty="0" err="1" smtClean="0"/>
              <a:t>Oventrop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♦ HERZ</a:t>
            </a:r>
            <a:br>
              <a:rPr lang="en-US" sz="2400" b="1" dirty="0" smtClean="0"/>
            </a:br>
            <a:r>
              <a:rPr lang="en-US" sz="2400" b="1" dirty="0" smtClean="0"/>
              <a:t>♦ GIACOMINI</a:t>
            </a:r>
            <a:br>
              <a:rPr lang="en-US" sz="2400" b="1" dirty="0" smtClean="0"/>
            </a:br>
            <a:r>
              <a:rPr lang="en-US" sz="2400" b="1" dirty="0" smtClean="0"/>
              <a:t>♦ MEIBES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♦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Danfoss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129" y="4365104"/>
            <a:ext cx="2844517" cy="187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680" y="2779437"/>
            <a:ext cx="1368152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669"/>
            <a:ext cx="1252896" cy="109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276" y="2605890"/>
            <a:ext cx="2988000" cy="89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104" y="3579115"/>
            <a:ext cx="3096344" cy="28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821346" y="6214630"/>
            <a:ext cx="2411760" cy="53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sz="2000" b="1" u="sng" dirty="0" smtClean="0">
                <a:solidFill>
                  <a:srgbClr val="0070C0"/>
                </a:solidFill>
              </a:rPr>
              <a:t>www.tds-santa.ru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734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Бренды представляемые компанией «</a:t>
            </a:r>
            <a:r>
              <a:rPr lang="en-US" sz="2400" b="1" dirty="0" smtClean="0"/>
              <a:t>TDC</a:t>
            </a:r>
            <a:r>
              <a:rPr lang="ru-RU" sz="2400" b="1" dirty="0" smtClean="0"/>
              <a:t>» на Российском рынке:</a:t>
            </a:r>
            <a:br>
              <a:rPr lang="ru-RU" sz="2400" b="1" dirty="0" smtClean="0"/>
            </a:br>
            <a:r>
              <a:rPr lang="ru-RU" sz="1600" b="1" dirty="0" smtClean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u="sng" dirty="0" smtClean="0">
                <a:solidFill>
                  <a:srgbClr val="0070C0"/>
                </a:solidFill>
              </a:rPr>
              <a:t>СЕПАРАТОРЫ МИКРОПУЗЫРЬКОВ ВОЗДУХА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И ШЛАМА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1600" b="1" u="sng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dirty="0" smtClean="0"/>
              <a:t>♦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Деаэраторы и грязевики </a:t>
            </a:r>
            <a:r>
              <a:rPr lang="en-US" sz="2400" b="1" dirty="0" err="1" smtClean="0"/>
              <a:t>Spirovent</a:t>
            </a:r>
            <a:r>
              <a:rPr lang="en-US" sz="2400" b="1" dirty="0" smtClean="0"/>
              <a:t> Air,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 </a:t>
            </a:r>
            <a:r>
              <a:rPr lang="en-US" sz="2400" b="1" dirty="0" err="1" smtClean="0"/>
              <a:t>Spirotrap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Spirocombi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Spirocross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5"/>
            <a:ext cx="1932971" cy="372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274" y="4306760"/>
            <a:ext cx="1379667" cy="20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64115" y="6321375"/>
            <a:ext cx="1948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u="sng" dirty="0">
                <a:solidFill>
                  <a:srgbClr val="0070C0"/>
                </a:solidFill>
              </a:rPr>
              <a:t>www.tds-santa.ru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416" y="4119390"/>
            <a:ext cx="1474990" cy="2138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979247"/>
            <a:ext cx="1181489" cy="23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76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544616"/>
          </a:xfrm>
        </p:spPr>
        <p:txBody>
          <a:bodyPr>
            <a:normAutofit/>
          </a:bodyPr>
          <a:lstStyle/>
          <a:p>
            <a:pPr algn="l"/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2800" b="1" u="sng" dirty="0" smtClean="0"/>
              <a:t>Гидроизоляционные и </a:t>
            </a:r>
            <a:r>
              <a:rPr lang="ru-RU" sz="2800" b="1" u="sng" dirty="0"/>
              <a:t>ремонтные </a:t>
            </a:r>
            <a:r>
              <a:rPr lang="ru-RU" sz="2800" b="1" u="sng" dirty="0" smtClean="0"/>
              <a:t>составы </a:t>
            </a:r>
            <a:r>
              <a:rPr lang="en-US" sz="2800" b="1" u="sng" dirty="0"/>
              <a:t>«</a:t>
            </a:r>
            <a:r>
              <a:rPr lang="en-US" sz="2800" b="1" u="sng" dirty="0" err="1" smtClean="0"/>
              <a:t>HydroCem</a:t>
            </a:r>
            <a:r>
              <a:rPr lang="en-US" sz="2800" b="1" u="sng" dirty="0" smtClean="0"/>
              <a:t>»</a:t>
            </a:r>
            <a:r>
              <a:rPr lang="ru-RU" sz="2800" b="1" u="sng" dirty="0" smtClean="0"/>
              <a:t>, </a:t>
            </a:r>
            <a:r>
              <a:rPr lang="ru-RU" sz="2800" b="1" dirty="0" smtClean="0"/>
              <a:t> представляемые компанией «</a:t>
            </a:r>
            <a:r>
              <a:rPr lang="en-US" sz="2800" b="1" dirty="0" smtClean="0"/>
              <a:t>TDC</a:t>
            </a:r>
            <a:r>
              <a:rPr lang="ru-RU" sz="2800" b="1" dirty="0" smtClean="0"/>
              <a:t>»</a:t>
            </a:r>
            <a:r>
              <a:rPr lang="en-US" sz="2800" b="1" dirty="0" smtClean="0"/>
              <a:t> </a:t>
            </a:r>
            <a:r>
              <a:rPr lang="ru-RU" sz="2800" b="1" dirty="0" smtClean="0"/>
              <a:t>на Российском</a:t>
            </a:r>
            <a:r>
              <a:rPr lang="en-US" sz="2800" b="1" dirty="0" smtClean="0"/>
              <a:t> </a:t>
            </a:r>
            <a:r>
              <a:rPr lang="ru-RU" sz="2800" b="1" dirty="0" smtClean="0"/>
              <a:t>рынке</a:t>
            </a:r>
            <a:r>
              <a:rPr lang="ru-RU" sz="2800" b="1" dirty="0"/>
              <a:t>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400" b="1" dirty="0" smtClean="0"/>
              <a:t>♦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ГИДРОИЗОЛЯЦИИ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♦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ДЛЯ КОНСТРУКЦИОННОГО РЕМОНТА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♦</a:t>
            </a:r>
            <a:r>
              <a:rPr lang="en-US" sz="2400" b="1" dirty="0"/>
              <a:t> </a:t>
            </a:r>
            <a:r>
              <a:rPr lang="ru-RU" sz="2400" b="1" dirty="0" smtClean="0"/>
              <a:t>ДЛЯ НЕКОНСТРУКЦИОННОГО РЕМОНТА</a:t>
            </a:r>
            <a:br>
              <a:rPr lang="ru-RU" sz="2400" b="1" dirty="0" smtClean="0"/>
            </a:br>
            <a:r>
              <a:rPr lang="ru-RU" sz="2400" b="1" dirty="0" smtClean="0"/>
              <a:t>♦</a:t>
            </a:r>
            <a:r>
              <a:rPr lang="en-US" sz="2400" b="1" dirty="0" smtClean="0"/>
              <a:t> </a:t>
            </a:r>
            <a:r>
              <a:rPr lang="ru-RU" sz="2400" b="1" dirty="0" smtClean="0"/>
              <a:t>АНТИКОРРОЗИЙНЫЕ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♦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СПЕЦИАЛЬНЫЕ </a:t>
            </a:r>
            <a:r>
              <a:rPr lang="ru-RU" sz="2400" b="1" dirty="0"/>
              <a:t>СОСТАВЫ  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332" y="2409348"/>
            <a:ext cx="1154750" cy="124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575" y="4941168"/>
            <a:ext cx="1368837" cy="15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52334"/>
            <a:ext cx="1258182" cy="147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575" y="2312217"/>
            <a:ext cx="1584518" cy="157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0691"/>
            <a:ext cx="1355601" cy="15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376" y="3514103"/>
            <a:ext cx="1445412" cy="153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2024" y="6159557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www.tds-santa.ru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8854" y="5199222"/>
            <a:ext cx="1296144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052334"/>
            <a:ext cx="1236898" cy="12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9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52" y="1722726"/>
            <a:ext cx="8229600" cy="3168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rgbClr val="0070C0"/>
                </a:solidFill>
              </a:rPr>
              <a:t/>
            </a:r>
            <a:br>
              <a:rPr lang="ru-RU" sz="3100" b="1" u="sng" dirty="0" smtClean="0">
                <a:solidFill>
                  <a:srgbClr val="0070C0"/>
                </a:solidFill>
              </a:rPr>
            </a:br>
            <a:r>
              <a:rPr lang="ru-RU" sz="3100" b="1" u="sng" dirty="0" smtClean="0">
                <a:solidFill>
                  <a:srgbClr val="0070C0"/>
                </a:solidFill>
              </a:rPr>
              <a:t>Наиболее крупные скомплектованные объекты: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1. Дельфинарий на ВВЦ</a:t>
            </a:r>
            <a:br>
              <a:rPr lang="ru-RU" sz="2700" b="1" dirty="0" smtClean="0"/>
            </a:br>
            <a:r>
              <a:rPr lang="ru-RU" sz="2700" b="1" dirty="0" smtClean="0"/>
              <a:t>2. Физкультурно- оздоровительные комплексы</a:t>
            </a:r>
            <a:br>
              <a:rPr lang="ru-RU" sz="2700" b="1" dirty="0" smtClean="0"/>
            </a:br>
            <a:r>
              <a:rPr lang="ru-RU" sz="2700" b="1" dirty="0" smtClean="0"/>
              <a:t>3. Аэропорты: Нижний Новгород, Ростов-на-Дону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/>
              <a:t>4</a:t>
            </a:r>
            <a:r>
              <a:rPr lang="en-US" sz="2700" b="1" dirty="0" smtClean="0"/>
              <a:t>. </a:t>
            </a:r>
            <a:r>
              <a:rPr lang="ru-RU" sz="2700" b="1" dirty="0" smtClean="0"/>
              <a:t>Жилой комплекс </a:t>
            </a:r>
            <a:r>
              <a:rPr lang="en-US" sz="2700" b="1" dirty="0" smtClean="0"/>
              <a:t>Wine House </a:t>
            </a:r>
            <a:r>
              <a:rPr lang="ru-RU" sz="2700" b="1" dirty="0" smtClean="0"/>
              <a:t>на Садовнической</a:t>
            </a:r>
            <a:br>
              <a:rPr lang="ru-RU" sz="2700" b="1" dirty="0" smtClean="0"/>
            </a:br>
            <a:r>
              <a:rPr lang="ru-RU" sz="2700" b="1" dirty="0" smtClean="0"/>
              <a:t>5. Жилой комплекс Крылатский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1000" b="1" dirty="0" smtClean="0"/>
              <a:t> 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ru-RU" sz="2800" b="1" u="sng" dirty="0" smtClean="0">
                <a:solidFill>
                  <a:srgbClr val="0070C0"/>
                </a:solidFill>
              </a:rPr>
              <a:t>Также мы комплектуем:</a:t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700" b="1" dirty="0" smtClean="0"/>
              <a:t>1. Торговые </a:t>
            </a:r>
            <a:r>
              <a:rPr lang="ru-RU" sz="2700" b="1" dirty="0"/>
              <a:t>центры, магазины</a:t>
            </a:r>
            <a:br>
              <a:rPr lang="ru-RU" sz="2700" b="1" dirty="0"/>
            </a:br>
            <a:r>
              <a:rPr lang="ru-RU" sz="2700" b="1" dirty="0"/>
              <a:t>2. Социальные объекты</a:t>
            </a:r>
            <a:br>
              <a:rPr lang="ru-RU" sz="2700" b="1" dirty="0"/>
            </a:br>
            <a:r>
              <a:rPr lang="ru-RU" sz="2700" b="1" dirty="0"/>
              <a:t>3. Офисные здания</a:t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296" y="4684322"/>
            <a:ext cx="2378154" cy="144003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1122" y="6269300"/>
            <a:ext cx="189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www.tds-santa.ru</a:t>
            </a:r>
            <a:endParaRPr lang="ru-RU" dirty="0"/>
          </a:p>
        </p:txBody>
      </p:sp>
      <p:pic>
        <p:nvPicPr>
          <p:cNvPr id="1026" name="Picture 2" descr="http://5405050.xn--p1ai/upload/resize_cache/no_module/a4/26a2a2e7fe7ae16e5bd7aada7c5a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038" y="3306902"/>
            <a:ext cx="2258394" cy="1497914"/>
          </a:xfrm>
          <a:prstGeom prst="rect">
            <a:avLst/>
          </a:prstGeom>
          <a:noFill/>
          <a:ln w="31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373" y="4080926"/>
            <a:ext cx="2123956" cy="1206793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>
            <a:outerShdw blurRad="177800" dist="35921" dir="2700000" sx="110000" sy="110000" algn="ctr" rotWithShape="0">
              <a:schemeClr val="tx1">
                <a:lumMod val="50000"/>
                <a:lumOff val="5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97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Мы </a:t>
            </a:r>
            <a:r>
              <a:rPr lang="ru-RU" sz="2700" b="1" dirty="0"/>
              <a:t>гордимся своим сотрудничеством с нашими постоянными заказчиками, среди которых </a:t>
            </a:r>
            <a:r>
              <a:rPr lang="ru-RU" sz="2700" b="1" dirty="0" smtClean="0"/>
              <a:t>такие</a:t>
            </a:r>
            <a:r>
              <a:rPr lang="en-US" sz="2700" b="1" dirty="0" smtClean="0">
                <a:latin typeface="Berlin Sans FB Demi" panose="020E0802020502020306" pitchFamily="34" charset="0"/>
              </a:rPr>
              <a:t> </a:t>
            </a:r>
            <a:r>
              <a:rPr lang="ru-RU" sz="2700" b="1" dirty="0" smtClean="0"/>
              <a:t>крупные  компании</a:t>
            </a:r>
            <a:r>
              <a:rPr lang="ru-RU" sz="2700" b="1" dirty="0"/>
              <a:t>, как </a:t>
            </a:r>
            <a:r>
              <a:rPr lang="ru-RU" sz="2700" b="1" dirty="0" smtClean="0"/>
              <a:t>ГАЛС </a:t>
            </a:r>
            <a:r>
              <a:rPr lang="ru-RU" sz="2700" b="1" dirty="0" err="1" smtClean="0"/>
              <a:t>Девелопмент</a:t>
            </a:r>
            <a:r>
              <a:rPr lang="ru-RU" sz="2700" b="1" dirty="0" smtClean="0"/>
              <a:t>, СК Стратегия, Вента, </a:t>
            </a:r>
            <a:r>
              <a:rPr lang="ru-RU" sz="2700" b="1" dirty="0" err="1" smtClean="0"/>
              <a:t>Экоклима</a:t>
            </a:r>
            <a:r>
              <a:rPr lang="ru-RU" sz="2700" b="1" dirty="0" smtClean="0"/>
              <a:t>  рус, ИЦ </a:t>
            </a:r>
            <a:r>
              <a:rPr lang="ru-RU" sz="2700" b="1" dirty="0" err="1" smtClean="0"/>
              <a:t>Сколково</a:t>
            </a:r>
            <a:r>
              <a:rPr lang="ru-RU" sz="2700" b="1" dirty="0" smtClean="0"/>
              <a:t> и многие другие. Все они нашли в </a:t>
            </a:r>
            <a:r>
              <a:rPr lang="ru-RU" sz="2700" b="1" dirty="0"/>
              <a:t>нашем лице ответственного и добросовестного партнера.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/>
              <a:t>Надеемся   </a:t>
            </a:r>
            <a:r>
              <a:rPr lang="ru-RU" sz="2700" b="1" dirty="0"/>
              <a:t>на долгосрочное и взаимовыгодное </a:t>
            </a:r>
            <a:r>
              <a:rPr lang="ru-RU" sz="2700" b="1" dirty="0" smtClean="0"/>
              <a:t>сотрудничество и с Вами.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494" y="4077072"/>
            <a:ext cx="2540888" cy="21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00" y="259200"/>
            <a:ext cx="3792091" cy="7513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88900" dist="1270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6189880"/>
            <a:ext cx="2087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</a:rPr>
              <a:t>www.tds-santa.ru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49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62</Words>
  <Application>Microsoft Office PowerPoint</Application>
  <PresentationFormat>Экран (4:3)</PresentationFormat>
  <Paragraphs>30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Компания  «Торговый Doм Санта» предлагает широкий спектр современного, эргономичного отопительного оборудования, которое отвечает высоким технологическим  требованиям.  Специалисты Компании подберут  необходимое оборудование для Вашей системы отопления, включая все комплектующие. В ассортименте поставляемого оборудования: ♦ Радиаторы ♦ Конвекторы ♦ Дизайн-радиаторы ♦ Радиаторы для ванных комнат ♦ Котлы отопления ♦ Лучевые системы отопления ♦ Системы труб и фитингов ♦ Запорно-регулирующая арматура </vt:lpstr>
      <vt:lpstr>    Бренды, представляемые компанией «TDC» на Российском рынке:   КОНВЕКТОРЫ ♦ Varmann ♦ Vitron ♦ Eva ♦ Itermic  ♦ Kampmann ♦ Minib ♦ ISOTERM ♦ ND ♦ Mohlenhoff ♦ Jaga ♦ Бриз ♦ Элегант</vt:lpstr>
      <vt:lpstr>   Бренды, представляемые компанией  «TDC» на Российском рынке:   РАДИАТОРЫ ♦ ЛИДЕЯ ♦ DiaNorm ♦ PRADO ♦ Vogel&amp;Noot ♦ Irsap ♦ Korado ♦ Kermi ♦ Гармония ♦ РС ♦ Purmo    </vt:lpstr>
      <vt:lpstr>Бренды представляемые «TDC»  на Российском рынке:  ДИЗАЙН РАДИАТОРЫ  ♦ Varmann ♦ EXEMET Retro чугун IDO ♦ VOGEL&amp;NOOT ♦ Стальные Трубчатые     Радиаторы Zehnder ♦ IRSAP-трубчатые  ♦ Regulus</vt:lpstr>
      <vt:lpstr>   Бренды представляемые компанией «TDC» на Российском рынке:   СИСТЕМЫ ТРУБ И ФИТИНГОВ   ♦ VIEGA ♦ SANHA ♦ TECE ♦ SANEXT  АРМАТУРА ♦ Oventrop ♦ HERZ ♦ GIACOMINI ♦ MEIBES ♦ Danfoss    </vt:lpstr>
      <vt:lpstr> Бренды представляемые компанией «TDC» на Российском рынке:   СЕПАРАТОРЫ МИКРОПУЗЫРЬКОВ ВОЗДУХА  И ШЛАМА   ♦ Деаэраторы и грязевики Spirovent Air,  Spirotrap, Spirocombi, Spirocross </vt:lpstr>
      <vt:lpstr>  Гидроизоляционные и ремонтные составы «HydroCem»,  представляемые компанией «TDC» на Российском рынке:  ♦ ДЛЯ ГИДРОИЗОЛЯЦИИ ♦ ДЛЯ КОНСТРУКЦИОННОГО РЕМОНТА ♦ ДЛЯ НЕКОНСТРУКЦИОННОГО РЕМОНТА ♦ АНТИКОРРОЗИЙНЫЕ ♦ СПЕЦИАЛЬНЫЕ СОСТАВЫ   </vt:lpstr>
      <vt:lpstr> Наиболее крупные скомплектованные объекты: 1. Дельфинарий на ВВЦ 2. Физкультурно- оздоровительные комплексы 3. Аэропорты: Нижний Новгород, Ростов-на-Дону 4. Жилой комплекс Wine House на Садовнической 5. Жилой комплекс Крылатский   Также мы комплектуем: 1. Торговые центры, магазины 2. Социальные объекты 3. Офисные здания  </vt:lpstr>
      <vt:lpstr>  Мы гордимся своим сотрудничеством с нашими постоянными заказчиками, среди которых такие крупные  компании, как ГАЛС Девелопмент, СК Стратегия, Вента, Экоклима  рус, ИЦ Сколково и многие другие. Все они нашли в нашем лице ответственного и добросовестного партнера. Надеемся   на долгосрочное и взаимовыгодное сотрудничество и с Вами.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«ТРИВЕРРА» предлагает широкий спектр современного, эргономичного отопительного оборудования, которое отвечает высоким технологическим требованиям.  Специалисты нашей Компании подберут для Вас необходимое оборудование для Вашей системы отопления, включая все комплектующие.</dc:title>
  <dc:creator>Вера</dc:creator>
  <cp:lastModifiedBy>Anne</cp:lastModifiedBy>
  <cp:revision>119</cp:revision>
  <dcterms:created xsi:type="dcterms:W3CDTF">2015-04-07T10:23:03Z</dcterms:created>
  <dcterms:modified xsi:type="dcterms:W3CDTF">2017-11-15T09:20:50Z</dcterms:modified>
</cp:coreProperties>
</file>